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  <p:sldMasterId id="2147483766" r:id="rId2"/>
  </p:sldMasterIdLst>
  <p:notesMasterIdLst>
    <p:notesMasterId r:id="rId23"/>
  </p:notesMasterIdLst>
  <p:handoutMasterIdLst>
    <p:handoutMasterId r:id="rId24"/>
  </p:handoutMasterIdLst>
  <p:sldIdLst>
    <p:sldId id="663" r:id="rId3"/>
    <p:sldId id="646" r:id="rId4"/>
    <p:sldId id="644" r:id="rId5"/>
    <p:sldId id="647" r:id="rId6"/>
    <p:sldId id="649" r:id="rId7"/>
    <p:sldId id="645" r:id="rId8"/>
    <p:sldId id="650" r:id="rId9"/>
    <p:sldId id="664" r:id="rId10"/>
    <p:sldId id="648" r:id="rId11"/>
    <p:sldId id="651" r:id="rId12"/>
    <p:sldId id="665" r:id="rId13"/>
    <p:sldId id="652" r:id="rId14"/>
    <p:sldId id="653" r:id="rId15"/>
    <p:sldId id="654" r:id="rId16"/>
    <p:sldId id="659" r:id="rId17"/>
    <p:sldId id="658" r:id="rId18"/>
    <p:sldId id="662" r:id="rId19"/>
    <p:sldId id="657" r:id="rId20"/>
    <p:sldId id="666" r:id="rId21"/>
    <p:sldId id="661" r:id="rId22"/>
  </p:sldIdLst>
  <p:sldSz cx="9144000" cy="6858000" type="screen4x3"/>
  <p:notesSz cx="6858000" cy="9144000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5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0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3FF"/>
    <a:srgbClr val="006600"/>
    <a:srgbClr val="CC0066"/>
    <a:srgbClr val="C1C1C1"/>
    <a:srgbClr val="FFFFFF"/>
    <a:srgbClr val="9BC1FF"/>
    <a:srgbClr val="ECECEC"/>
    <a:srgbClr val="EAEAEA"/>
    <a:srgbClr val="4F81BD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8" autoAdjust="0"/>
    <p:restoredTop sz="95701" autoAdjust="0"/>
  </p:normalViewPr>
  <p:slideViewPr>
    <p:cSldViewPr showGuides="1">
      <p:cViewPr>
        <p:scale>
          <a:sx n="90" d="100"/>
          <a:sy n="90" d="100"/>
        </p:scale>
        <p:origin x="1240" y="384"/>
      </p:cViewPr>
      <p:guideLst>
        <p:guide orient="horz" pos="8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2E698A-120A-42E6-85F7-688A43CC483B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3570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noProof="0"/>
              <a:t>Fare clic per modificare gli stili del testo dello schema</a:t>
            </a:r>
          </a:p>
          <a:p>
            <a:pPr lvl="1"/>
            <a:r>
              <a:rPr lang="it-IT" altLang="x-none" noProof="0"/>
              <a:t>Secondo livello</a:t>
            </a:r>
          </a:p>
          <a:p>
            <a:pPr lvl="2"/>
            <a:r>
              <a:rPr lang="it-IT" altLang="x-none" noProof="0"/>
              <a:t>Terzo livello</a:t>
            </a:r>
          </a:p>
          <a:p>
            <a:pPr lvl="3"/>
            <a:r>
              <a:rPr lang="it-IT" altLang="x-none" noProof="0"/>
              <a:t>Quarto livello</a:t>
            </a:r>
          </a:p>
          <a:p>
            <a:pPr lvl="4"/>
            <a:r>
              <a:rPr lang="it-IT" altLang="x-none" noProof="0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4EDCD1-AEEF-4D69-B5A2-13F1472E778C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719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43F211-C2CC-4B54-B93A-E1403C5893BA}" type="slidenum">
              <a:rPr kumimoji="0" lang="it-IT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4263" y="8685917"/>
            <a:ext cx="2972123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370" tIns="49185" rIns="98370" bIns="49185" anchor="b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53FDA-01AD-450E-A76B-EECC0FB8228B}" type="slidenum">
              <a:rPr kumimoji="0" lang="it-IT" alt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826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/>
        </p:nvSpPr>
        <p:spPr bwMode="auto">
          <a:xfrm>
            <a:off x="1004162" y="695227"/>
            <a:ext cx="4848064" cy="3427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8370" tIns="49185" rIns="98370" bIns="49185" anchor="ctr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ca-ES" altLang="x-none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/>
          </p:nvPr>
        </p:nvSpPr>
        <p:spPr>
          <a:xfrm>
            <a:off x="684509" y="4342222"/>
            <a:ext cx="5487369" cy="4115389"/>
          </a:xfrm>
        </p:spPr>
        <p:txBody>
          <a:bodyPr wrap="none" lIns="88911" tIns="44457" rIns="88911" bIns="44457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49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/drive/1Pt9gGqiGtrA9_5VRr4J7h3D_WLrBK4k8#scrollTo=SBPzAT4qCrW1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20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8409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7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26129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40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91070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4221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6932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65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02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9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5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1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6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05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33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66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1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54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66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0119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0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4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6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0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2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9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9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4" r:id="rId13"/>
    <p:sldLayoutId id="2147483762" r:id="rId14"/>
    <p:sldLayoutId id="2147483763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23/04/20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9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acellera.com/docs/latest/moleculekit/moleculekit.projections.metricfluctuation.html" TargetMode="External"/><Relationship Id="rId2" Type="http://schemas.openxmlformats.org/officeDocument/2006/relationships/hyperlink" Target="https://software.acellera.com/docs/latest/moleculekit/moleculekit.projections.metricrmsd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925443919300109?via%3Dihu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903.0730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giorginolab/preprints-repository/tree/master/analysis_libraries_chapte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Acellera/moleculek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giorginolab/GSN-Tutorial-BCN-202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2492375"/>
          </a:xfrm>
          <a:prstGeom prst="rect">
            <a:avLst/>
          </a:prstGeom>
          <a:solidFill>
            <a:srgbClr val="002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76250"/>
            <a:ext cx="8228012" cy="1576388"/>
          </a:xfrm>
        </p:spPr>
        <p:txBody>
          <a:bodyPr lIns="0" tIns="35228" rIns="0" bIns="0" anchor="ctr">
            <a:noAutofit/>
          </a:bodyPr>
          <a:lstStyle/>
          <a:p>
            <a:pPr marL="90488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3600" i="1" dirty="0">
                <a:solidFill>
                  <a:schemeClr val="bg1"/>
                </a:solidFill>
              </a:rPr>
              <a:t>Molecular dynamics analysis libraries, part 2</a:t>
            </a:r>
            <a:br>
              <a:rPr lang="en-US" altLang="x-none" sz="36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with an example based on the dynamics </a:t>
            </a:r>
            <a:br>
              <a:rPr lang="en-US" altLang="x-none" sz="24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in the physiopathology of gelsolin</a:t>
            </a:r>
            <a:endParaRPr lang="it-IT" altLang="x-none" sz="3600" dirty="0">
              <a:solidFill>
                <a:schemeClr val="bg1"/>
              </a:solidFill>
            </a:endParaRPr>
          </a:p>
        </p:txBody>
      </p:sp>
      <p:pic>
        <p:nvPicPr>
          <p:cNvPr id="135172" name="Picture 4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5"/>
          <a:stretch>
            <a:fillRect/>
          </a:stretch>
        </p:blipFill>
        <p:spPr bwMode="auto">
          <a:xfrm>
            <a:off x="453749" y="4063517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38012" y="4052881"/>
            <a:ext cx="6992937" cy="145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28" rIns="0" bIns="0" anchor="t"/>
          <a:lstStyle/>
          <a:p>
            <a:pPr marL="90488" marR="0" lvl="0" indent="0" algn="l" defTabSz="414338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  <a:defRPr/>
            </a:pPr>
            <a: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 </a:t>
            </a:r>
            <a:r>
              <a:rPr kumimoji="0" lang="en-US" altLang="x-none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Giorgino</a:t>
            </a:r>
            <a:b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</a:br>
            <a:r>
              <a:rPr kumimoji="0" lang="en-US" alt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toni.giorgino@cnr.it</a:t>
            </a:r>
            <a:endParaRPr kumimoji="0" lang="en-US" altLang="x-none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Gill Sans Light"/>
              <a:ea typeface="Helvetica Neue" pitchFamily="2" charset="0"/>
              <a:cs typeface="Gill Sans Light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55612" y="6343104"/>
            <a:ext cx="8458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6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</a:rPr>
              <a:t>MSI - Master in Bioinformatics for Health Sciences @ UPF		 	24/4/2020</a:t>
            </a:r>
          </a:p>
        </p:txBody>
      </p:sp>
      <p:sp>
        <p:nvSpPr>
          <p:cNvPr id="2" name="AutoShape 2" descr="Risultato immagini per twitt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B455E2-6727-0C44-92C0-B177E3A49761}"/>
              </a:ext>
            </a:extLst>
          </p:cNvPr>
          <p:cNvGrpSpPr/>
          <p:nvPr/>
        </p:nvGrpSpPr>
        <p:grpSpPr>
          <a:xfrm>
            <a:off x="4887071" y="4061754"/>
            <a:ext cx="2485873" cy="920628"/>
            <a:chOff x="4887071" y="3645281"/>
            <a:chExt cx="2485873" cy="920628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955602" y="4104244"/>
              <a:ext cx="17499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x-non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@</a:t>
              </a: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giorginolab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C159B2-CA18-8F41-AC07-6267E8901B77}"/>
                </a:ext>
              </a:extLst>
            </p:cNvPr>
            <p:cNvSpPr/>
            <p:nvPr/>
          </p:nvSpPr>
          <p:spPr>
            <a:xfrm>
              <a:off x="4887071" y="3645281"/>
              <a:ext cx="2485873" cy="50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488" marR="0" lvl="0" indent="0" algn="l" defTabSz="414338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78463" algn="l"/>
                  <a:tab pos="6394450" algn="l"/>
                  <a:tab pos="7307263" algn="l"/>
                  <a:tab pos="8223250" algn="l"/>
                  <a:tab pos="9136063" algn="l"/>
                </a:tabLst>
                <a:defRPr/>
              </a:pP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www.giorginolab.it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0621F9-C969-C641-A268-C73B5B0C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86" y="4282521"/>
            <a:ext cx="722900" cy="600911"/>
          </a:xfrm>
          <a:prstGeom prst="rect">
            <a:avLst/>
          </a:prstGeom>
        </p:spPr>
      </p:pic>
      <p:sp>
        <p:nvSpPr>
          <p:cNvPr id="14" name="CasellaDiTesto 8">
            <a:extLst>
              <a:ext uri="{FF2B5EF4-FFF2-40B4-BE49-F238E27FC236}">
                <a16:creationId xmlns:a16="http://schemas.microsoft.com/office/drawing/2014/main" id="{143F423F-1F7B-C84B-A456-9E81C0C0AB04}"/>
              </a:ext>
            </a:extLst>
          </p:cNvPr>
          <p:cNvSpPr txBox="1"/>
          <p:nvPr/>
        </p:nvSpPr>
        <p:spPr>
          <a:xfrm>
            <a:off x="5018929" y="5609799"/>
            <a:ext cx="404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Gill Sans MT"/>
                <a:ea typeface="+mn-ea"/>
                <a:cs typeface="Gill Sans MT"/>
              </a:rPr>
              <a:t>Master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Gill Sans MT"/>
                <a:ea typeface="+mn-ea"/>
                <a:cs typeface="Gill Sans MT"/>
              </a:rPr>
              <a:t>projects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Gill Sans MT"/>
                <a:ea typeface="+mn-ea"/>
                <a:cs typeface="Gill Sans MT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Gill Sans MT"/>
                <a:ea typeface="+mn-ea"/>
                <a:cs typeface="Gill Sans MT"/>
              </a:rPr>
              <a:t>available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Gill Sans MT"/>
                <a:ea typeface="+mn-ea"/>
                <a:cs typeface="Gill Sans M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1994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4B12-C138-0344-A18E-AD95D8BB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Loading a trajectory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B78-597F-B14A-AA52-9DA1441D50A1}"/>
              </a:ext>
            </a:extLst>
          </p:cNvPr>
          <p:cNvGrpSpPr/>
          <p:nvPr/>
        </p:nvGrpSpPr>
        <p:grpSpPr>
          <a:xfrm>
            <a:off x="132608" y="2514600"/>
            <a:ext cx="8561119" cy="4191000"/>
            <a:chOff x="152399" y="1828800"/>
            <a:chExt cx="8561119" cy="419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749644-4434-E949-9734-201F2CE6468B}"/>
                </a:ext>
              </a:extLst>
            </p:cNvPr>
            <p:cNvSpPr/>
            <p:nvPr/>
          </p:nvSpPr>
          <p:spPr>
            <a:xfrm>
              <a:off x="152399" y="3810000"/>
              <a:ext cx="4343401" cy="990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5F56A5-DD5E-0A46-AEB6-4F00ED09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" y="1828800"/>
              <a:ext cx="8561119" cy="31242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3F997920-2118-B841-86B9-F6A7F22B75A3}"/>
                </a:ext>
              </a:extLst>
            </p:cNvPr>
            <p:cNvSpPr/>
            <p:nvPr/>
          </p:nvSpPr>
          <p:spPr>
            <a:xfrm rot="16200000">
              <a:off x="1790700" y="5219700"/>
              <a:ext cx="1143000" cy="4572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593529-21E3-F84D-B066-16B1DDFB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4" y="1218134"/>
            <a:ext cx="8229600" cy="838201"/>
          </a:xfrm>
        </p:spPr>
        <p:txBody>
          <a:bodyPr>
            <a:normAutofit fontScale="85000" lnSpcReduction="20000"/>
          </a:bodyPr>
          <a:lstStyle/>
          <a:p>
            <a:r>
              <a:rPr lang="en-IT" dirty="0"/>
              <a:t>First, import (activate) the library</a:t>
            </a:r>
          </a:p>
          <a:p>
            <a:r>
              <a:rPr lang="en-IT" dirty="0"/>
              <a:t>Then, load the </a:t>
            </a:r>
            <a:r>
              <a:rPr lang="en-IT" i="1" dirty="0"/>
              <a:t>topology </a:t>
            </a:r>
            <a:r>
              <a:rPr lang="en-IT" dirty="0"/>
              <a:t>and </a:t>
            </a:r>
            <a:r>
              <a:rPr lang="en-IT" i="1" dirty="0"/>
              <a:t>trajectory*</a:t>
            </a:r>
            <a:endParaRPr lang="en-IT" dirty="0"/>
          </a:p>
          <a:p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0388D-BBAA-8A49-90B3-E3F936190BEF}"/>
              </a:ext>
            </a:extLst>
          </p:cNvPr>
          <p:cNvSpPr txBox="1"/>
          <p:nvPr/>
        </p:nvSpPr>
        <p:spPr>
          <a:xfrm>
            <a:off x="5486400" y="4991100"/>
            <a:ext cx="2896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T" sz="1600" dirty="0">
                <a:latin typeface="Gill Sans MT" pitchFamily="34" charset="0"/>
              </a:rPr>
              <a:t>* Atom names, types, bonds, etc.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Usually a PDB or PSF file.</a:t>
            </a:r>
          </a:p>
          <a:p>
            <a:pPr algn="l"/>
            <a:endParaRPr lang="en-IT" sz="1600" dirty="0">
              <a:latin typeface="Gill Sans MT" pitchFamily="34" charset="0"/>
            </a:endParaRPr>
          </a:p>
          <a:p>
            <a:pPr algn="l"/>
            <a:r>
              <a:rPr lang="en-IT" sz="1600" dirty="0">
                <a:latin typeface="Gill Sans MT" pitchFamily="34" charset="0"/>
              </a:rPr>
              <a:t>Several formats are supported.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Here we use PDB+XTC.</a:t>
            </a:r>
          </a:p>
        </p:txBody>
      </p:sp>
    </p:spTree>
    <p:extLst>
      <p:ext uri="{BB962C8B-B14F-4D97-AF65-F5344CB8AC3E}">
        <p14:creationId xmlns:p14="http://schemas.microsoft.com/office/powerpoint/2010/main" val="118242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FC40AC-561B-3E4B-935F-E5D9771AF42A}"/>
              </a:ext>
            </a:extLst>
          </p:cNvPr>
          <p:cNvSpPr/>
          <p:nvPr/>
        </p:nvSpPr>
        <p:spPr>
          <a:xfrm>
            <a:off x="340859" y="4648200"/>
            <a:ext cx="3850142" cy="2055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5181600"/>
            <a:ext cx="4648200" cy="1173162"/>
          </a:xfrm>
        </p:spPr>
        <p:txBody>
          <a:bodyPr>
            <a:normAutofit fontScale="90000"/>
          </a:bodyPr>
          <a:lstStyle/>
          <a:p>
            <a:r>
              <a:rPr lang="en-IT" dirty="0"/>
              <a:t>Access molecular </a:t>
            </a:r>
            <a:br>
              <a:rPr lang="en-IT" dirty="0"/>
            </a:br>
            <a:r>
              <a:rPr lang="en-IT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3CE4-1E9B-894E-B4B6-214F87FC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" y="0"/>
            <a:ext cx="7583942" cy="67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Access molecular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2763C-2B62-2C48-AD6A-5845407F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369465" cy="32766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8B2C053-BF01-F548-91D9-EDDFC0B8DB7D}"/>
              </a:ext>
            </a:extLst>
          </p:cNvPr>
          <p:cNvSpPr/>
          <p:nvPr/>
        </p:nvSpPr>
        <p:spPr>
          <a:xfrm>
            <a:off x="381000" y="2133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B5DCF00-DCA2-1E41-B2DF-FC1435911983}"/>
              </a:ext>
            </a:extLst>
          </p:cNvPr>
          <p:cNvSpPr/>
          <p:nvPr/>
        </p:nvSpPr>
        <p:spPr>
          <a:xfrm>
            <a:off x="381000" y="2514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716B449-AFE9-4A45-BC2B-4EF79652773E}"/>
              </a:ext>
            </a:extLst>
          </p:cNvPr>
          <p:cNvSpPr/>
          <p:nvPr/>
        </p:nvSpPr>
        <p:spPr>
          <a:xfrm>
            <a:off x="381000" y="35052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175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D888-D223-9347-937F-7F66390F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7172D-FFB8-AD4B-A158-C0D094B3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066643" cy="31369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C1F8724-A5C8-DC4D-B45F-16F390808ECC}"/>
              </a:ext>
            </a:extLst>
          </p:cNvPr>
          <p:cNvSpPr/>
          <p:nvPr/>
        </p:nvSpPr>
        <p:spPr>
          <a:xfrm rot="10800000">
            <a:off x="7391400" y="25908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BE667-EF48-1443-AB06-AE0161EE6309}"/>
              </a:ext>
            </a:extLst>
          </p:cNvPr>
          <p:cNvSpPr txBox="1"/>
          <p:nvPr/>
        </p:nvSpPr>
        <p:spPr>
          <a:xfrm>
            <a:off x="8382000" y="2667000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CB73C-FD3B-D343-A240-82B02938F15A}"/>
              </a:ext>
            </a:extLst>
          </p:cNvPr>
          <p:cNvSpPr txBox="1"/>
          <p:nvPr/>
        </p:nvSpPr>
        <p:spPr>
          <a:xfrm>
            <a:off x="1250742" y="5708304"/>
            <a:ext cx="652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 This library uses VMD-like atom selection strings</a:t>
            </a:r>
          </a:p>
        </p:txBody>
      </p:sp>
    </p:spTree>
    <p:extLst>
      <p:ext uri="{BB962C8B-B14F-4D97-AF65-F5344CB8AC3E}">
        <p14:creationId xmlns:p14="http://schemas.microsoft.com/office/powerpoint/2010/main" val="183064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EE9A-DBEF-8A49-90B8-662193F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5DD35-0DA1-8E4D-BCFF-1E02158C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57425"/>
            <a:ext cx="7029450" cy="2343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B96B6-8EBE-8E4C-B1BF-28B8D8B334A1}"/>
              </a:ext>
            </a:extLst>
          </p:cNvPr>
          <p:cNvSpPr txBox="1"/>
          <p:nvPr/>
        </p:nvSpPr>
        <p:spPr>
          <a:xfrm>
            <a:off x="152400" y="2305615"/>
            <a:ext cx="24375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sz="2000" i="1" dirty="0">
                <a:latin typeface="Gill Sans MT" pitchFamily="34" charset="0"/>
              </a:rPr>
              <a:t>Make a duplicate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backbone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frame 0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Write resulting PDB file</a:t>
            </a:r>
          </a:p>
        </p:txBody>
      </p:sp>
    </p:spTree>
    <p:extLst>
      <p:ext uri="{BB962C8B-B14F-4D97-AF65-F5344CB8AC3E}">
        <p14:creationId xmlns:p14="http://schemas.microsoft.com/office/powerpoint/2010/main" val="406983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F3CD8-7C92-E040-9F8B-312DE6351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4151944"/>
            <a:ext cx="3424638" cy="270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A7AFB-78C1-E641-A1D6-A84A6B6C32AD}"/>
              </a:ext>
            </a:extLst>
          </p:cNvPr>
          <p:cNvSpPr txBox="1"/>
          <p:nvPr/>
        </p:nvSpPr>
        <p:spPr>
          <a:xfrm>
            <a:off x="1572129" y="2424704"/>
            <a:ext cx="101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0AB3-2DB9-1C4C-90A3-E48E78CE4294}"/>
              </a:ext>
            </a:extLst>
          </p:cNvPr>
          <p:cNvSpPr txBox="1"/>
          <p:nvPr/>
        </p:nvSpPr>
        <p:spPr>
          <a:xfrm>
            <a:off x="1745703" y="5244033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After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0BD086-B2C5-2F43-AA0D-E68518F65F89}"/>
              </a:ext>
            </a:extLst>
          </p:cNvPr>
          <p:cNvGrpSpPr/>
          <p:nvPr/>
        </p:nvGrpSpPr>
        <p:grpSpPr>
          <a:xfrm>
            <a:off x="2497608" y="1589853"/>
            <a:ext cx="5321640" cy="2601148"/>
            <a:chOff x="3122448" y="304800"/>
            <a:chExt cx="5321640" cy="26011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C6141C-C0AD-634C-BDED-6F287E1DC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10"/>
            <a:stretch/>
          </p:blipFill>
          <p:spPr>
            <a:xfrm>
              <a:off x="3122448" y="304800"/>
              <a:ext cx="5321640" cy="2601148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27640296-D9C2-C947-BDB1-4E510C3D54E9}"/>
                </a:ext>
              </a:extLst>
            </p:cNvPr>
            <p:cNvSpPr/>
            <p:nvPr/>
          </p:nvSpPr>
          <p:spPr>
            <a:xfrm>
              <a:off x="5425440" y="1450032"/>
              <a:ext cx="609600" cy="30256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9F485-9663-1349-A80F-64BEA4AE5D00}"/>
                </a:ext>
              </a:extLst>
            </p:cNvPr>
            <p:cNvSpPr txBox="1"/>
            <p:nvPr/>
          </p:nvSpPr>
          <p:spPr>
            <a:xfrm>
              <a:off x="5327117" y="827623"/>
              <a:ext cx="806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i="1" dirty="0">
                  <a:latin typeface="Gill Sans MT" pitchFamily="34" charset="0"/>
                </a:rPr>
                <a:t>Minimize</a:t>
              </a:r>
              <a:br>
                <a:rPr lang="en-IT" sz="1400" i="1" dirty="0">
                  <a:latin typeface="Gill Sans MT" pitchFamily="34" charset="0"/>
                </a:rPr>
              </a:br>
              <a:r>
                <a:rPr lang="en-IT" sz="1400" i="1" dirty="0">
                  <a:latin typeface="Gill Sans MT" pitchFamily="34" charset="0"/>
                </a:rPr>
                <a:t>RMSD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A3F345D-2815-7841-9E94-6734E645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99"/>
            <a:ext cx="2895600" cy="868362"/>
          </a:xfrm>
        </p:spPr>
        <p:txBody>
          <a:bodyPr/>
          <a:lstStyle/>
          <a:p>
            <a:pPr algn="ctr"/>
            <a:r>
              <a:rPr lang="en-IT" dirty="0"/>
              <a:t>Alignment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4DCB7D-C541-ED42-9B58-7B871A2EDBE3}"/>
              </a:ext>
            </a:extLst>
          </p:cNvPr>
          <p:cNvSpPr txBox="1">
            <a:spLocks/>
          </p:cNvSpPr>
          <p:nvPr/>
        </p:nvSpPr>
        <p:spPr>
          <a:xfrm>
            <a:off x="4648200" y="245177"/>
            <a:ext cx="4419600" cy="137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IT" sz="2000" dirty="0"/>
              <a:t>Calculations are often performed </a:t>
            </a:r>
            <a:r>
              <a:rPr lang="en-IT" sz="2000" i="1" dirty="0"/>
              <a:t>after</a:t>
            </a:r>
            <a:r>
              <a:rPr lang="en-IT" sz="2000" dirty="0"/>
              <a:t> a rigid transformation which </a:t>
            </a:r>
            <a:r>
              <a:rPr lang="en-IT" sz="2000" i="1" dirty="0"/>
              <a:t>optimally</a:t>
            </a:r>
            <a:r>
              <a:rPr lang="en-IT" sz="2000" dirty="0"/>
              <a:t> superimposes two structures (or two frames). </a:t>
            </a:r>
            <a:r>
              <a:rPr lang="en-IT" sz="2000" dirty="0">
                <a:solidFill>
                  <a:schemeClr val="tx2"/>
                </a:solidFill>
              </a:rPr>
              <a:t>It removes diffusion.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F13864-5E8C-3349-AAE4-E77FC3E5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5" y="914400"/>
            <a:ext cx="4724400" cy="6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2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ED7E-783C-574E-BF4B-CFA926EB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RMSD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BDBF7-A393-994C-9818-3456E7C3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Is the </a:t>
            </a:r>
            <a:r>
              <a:rPr lang="en-IT" i="1" dirty="0"/>
              <a:t>mean squared </a:t>
            </a:r>
            <a:r>
              <a:rPr lang="en-IT" dirty="0"/>
              <a:t>displacement between two sets of atoms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86B64-B9E6-194D-BA71-3CA251B6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4" y="3337243"/>
            <a:ext cx="5899150" cy="1119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30483-26F0-9C40-9947-3E6BF07CE3AE}"/>
              </a:ext>
            </a:extLst>
          </p:cNvPr>
          <p:cNvSpPr txBox="1"/>
          <p:nvPr/>
        </p:nvSpPr>
        <p:spPr>
          <a:xfrm>
            <a:off x="93850" y="5158850"/>
            <a:ext cx="895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>
                <a:latin typeface="Andale Mono" panose="020B0509000000000004" pitchFamily="49" charset="0"/>
              </a:rPr>
              <a:t>moleculekit</a:t>
            </a:r>
            <a:r>
              <a:rPr lang="en-US" sz="2000" dirty="0" err="1">
                <a:latin typeface="Andale Mono" panose="020B0509000000000004" pitchFamily="49" charset="0"/>
              </a:rPr>
              <a:t>.util.molRMSD</a:t>
            </a:r>
            <a:r>
              <a:rPr lang="en-US" sz="2000" dirty="0">
                <a:latin typeface="Andale Mono" panose="020B0509000000000004" pitchFamily="49" charset="0"/>
              </a:rPr>
              <a:t>(mol, </a:t>
            </a:r>
            <a:r>
              <a:rPr lang="en-US" sz="2000" dirty="0" err="1">
                <a:latin typeface="Andale Mono" panose="020B0509000000000004" pitchFamily="49" charset="0"/>
              </a:rPr>
              <a:t>refmol</a:t>
            </a:r>
            <a:r>
              <a:rPr lang="en-US" sz="2000" dirty="0">
                <a:latin typeface="Andale Mono" panose="020B0509000000000004" pitchFamily="49" charset="0"/>
              </a:rPr>
              <a:t>, rmsdsel1, rmsdsel2)</a:t>
            </a:r>
            <a:endParaRPr lang="en-IT" sz="2000" dirty="0">
              <a:latin typeface="Andale Mono" panose="020B0509000000000004" pitchFamily="49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E79031B-D7C3-FE4D-A4F6-9B1B39D64BE8}"/>
              </a:ext>
            </a:extLst>
          </p:cNvPr>
          <p:cNvSpPr/>
          <p:nvPr/>
        </p:nvSpPr>
        <p:spPr>
          <a:xfrm rot="10800000">
            <a:off x="6477000" y="5589992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DD526A-7380-FD49-B1CE-C92825C5BBB2}"/>
              </a:ext>
            </a:extLst>
          </p:cNvPr>
          <p:cNvSpPr/>
          <p:nvPr/>
        </p:nvSpPr>
        <p:spPr>
          <a:xfrm rot="10800000">
            <a:off x="8001000" y="5609388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696DF-FFDA-4547-9B7A-C7786F5A738D}"/>
              </a:ext>
            </a:extLst>
          </p:cNvPr>
          <p:cNvSpPr txBox="1"/>
          <p:nvPr/>
        </p:nvSpPr>
        <p:spPr>
          <a:xfrm>
            <a:off x="5732125" y="6260869"/>
            <a:ext cx="33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Must have the same number of atoms</a:t>
            </a:r>
          </a:p>
        </p:txBody>
      </p:sp>
    </p:spTree>
    <p:extLst>
      <p:ext uri="{BB962C8B-B14F-4D97-AF65-F5344CB8AC3E}">
        <p14:creationId xmlns:p14="http://schemas.microsoft.com/office/powerpoint/2010/main" val="111770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3057E2-3120-E84E-9A6A-405CB6CF49EB}"/>
              </a:ext>
            </a:extLst>
          </p:cNvPr>
          <p:cNvSpPr txBox="1">
            <a:spLocks/>
          </p:cNvSpPr>
          <p:nvPr/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T" dirty="0"/>
              <a:t>RMSD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70A118-31E1-E84C-A791-B327784277FA}"/>
              </a:ext>
            </a:extLst>
          </p:cNvPr>
          <p:cNvSpPr/>
          <p:nvPr/>
        </p:nvSpPr>
        <p:spPr>
          <a:xfrm>
            <a:off x="2362200" y="1905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2D0B1-959B-1D4F-825F-B0DE6E6C0445}"/>
              </a:ext>
            </a:extLst>
          </p:cNvPr>
          <p:cNvSpPr/>
          <p:nvPr/>
        </p:nvSpPr>
        <p:spPr>
          <a:xfrm>
            <a:off x="2514600" y="3429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A0287D-CED6-424B-8E6B-CEA65661C4B3}"/>
              </a:ext>
            </a:extLst>
          </p:cNvPr>
          <p:cNvSpPr/>
          <p:nvPr/>
        </p:nvSpPr>
        <p:spPr>
          <a:xfrm>
            <a:off x="3505200" y="44196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4C7B1-ACD0-EC4C-847A-3D20C16F126B}"/>
              </a:ext>
            </a:extLst>
          </p:cNvPr>
          <p:cNvSpPr txBox="1"/>
          <p:nvPr/>
        </p:nvSpPr>
        <p:spPr>
          <a:xfrm>
            <a:off x="914400" y="1811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1818E-2D52-2243-AFBC-458630AEF86D}"/>
              </a:ext>
            </a:extLst>
          </p:cNvPr>
          <p:cNvSpPr txBox="1"/>
          <p:nvPr/>
        </p:nvSpPr>
        <p:spPr>
          <a:xfrm>
            <a:off x="914399" y="3335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5E6B3-4B68-644A-BB43-7D79F266CD7D}"/>
              </a:ext>
            </a:extLst>
          </p:cNvPr>
          <p:cNvSpPr txBox="1"/>
          <p:nvPr/>
        </p:nvSpPr>
        <p:spPr>
          <a:xfrm>
            <a:off x="2255669" y="43265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60A0A9-84CD-DF4D-AAD6-7B1E4E693325}"/>
              </a:ext>
            </a:extLst>
          </p:cNvPr>
          <p:cNvSpPr/>
          <p:nvPr/>
        </p:nvSpPr>
        <p:spPr>
          <a:xfrm>
            <a:off x="2286000" y="58674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80942-E5BD-F74C-858D-AB890182CBC0}"/>
              </a:ext>
            </a:extLst>
          </p:cNvPr>
          <p:cNvSpPr txBox="1"/>
          <p:nvPr/>
        </p:nvSpPr>
        <p:spPr>
          <a:xfrm>
            <a:off x="2576316" y="57743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= Time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22832-0A30-3F47-88F3-F25054B36520}"/>
              </a:ext>
            </a:extLst>
          </p:cNvPr>
          <p:cNvSpPr txBox="1"/>
          <p:nvPr/>
        </p:nvSpPr>
        <p:spPr>
          <a:xfrm>
            <a:off x="1916462" y="216227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c[0,:,0]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24F4C-675A-4B41-9333-6FB2268334E6}"/>
              </a:ext>
            </a:extLst>
          </p:cNvPr>
          <p:cNvSpPr txBox="1"/>
          <p:nvPr/>
        </p:nvSpPr>
        <p:spPr>
          <a:xfrm>
            <a:off x="2068862" y="365861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c[1,:,0]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49783-FB19-CF43-895B-F6AED69E5295}"/>
              </a:ext>
            </a:extLst>
          </p:cNvPr>
          <p:cNvSpPr txBox="1"/>
          <p:nvPr/>
        </p:nvSpPr>
        <p:spPr>
          <a:xfrm>
            <a:off x="3059462" y="462012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c[2,:,0]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443ABD-8FA5-F845-A682-4B4F2849FC8D}"/>
              </a:ext>
            </a:extLst>
          </p:cNvPr>
          <p:cNvGrpSpPr/>
          <p:nvPr/>
        </p:nvGrpSpPr>
        <p:grpSpPr>
          <a:xfrm>
            <a:off x="3200400" y="1658033"/>
            <a:ext cx="3018720" cy="4454844"/>
            <a:chOff x="3200400" y="1658033"/>
            <a:chExt cx="3018720" cy="4454844"/>
          </a:xfrm>
        </p:grpSpPr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CF6B6B6F-D90C-6D42-9936-3B01A3DCABC6}"/>
                </a:ext>
              </a:extLst>
            </p:cNvPr>
            <p:cNvSpPr/>
            <p:nvPr/>
          </p:nvSpPr>
          <p:spPr>
            <a:xfrm>
              <a:off x="3498363" y="1709132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3DA24-EC64-334F-AFCB-83DC3AA92E3F}"/>
                </a:ext>
              </a:extLst>
            </p:cNvPr>
            <p:cNvSpPr txBox="1"/>
            <p:nvPr/>
          </p:nvSpPr>
          <p:spPr>
            <a:xfrm>
              <a:off x="5341957" y="5774323"/>
              <a:ext cx="877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dirty="0">
                  <a:latin typeface="Gill Sans MT" pitchFamily="34" charset="0"/>
                </a:rPr>
                <a:t>= Time </a:t>
              </a:r>
              <a:r>
                <a:rPr lang="en-IT" sz="1600" i="1" dirty="0">
                  <a:latin typeface="Gill Sans MT" pitchFamily="34" charset="0"/>
                </a:rPr>
                <a:t>t</a:t>
              </a:r>
            </a:p>
          </p:txBody>
        </p:sp>
        <p:sp>
          <p:nvSpPr>
            <p:cNvPr id="15" name="5-Point Star 14">
              <a:extLst>
                <a:ext uri="{FF2B5EF4-FFF2-40B4-BE49-F238E27FC236}">
                  <a16:creationId xmlns:a16="http://schemas.microsoft.com/office/drawing/2014/main" id="{12E2A4AA-6E83-CC4B-9F13-E1251AA3CEA2}"/>
                </a:ext>
              </a:extLst>
            </p:cNvPr>
            <p:cNvSpPr/>
            <p:nvPr/>
          </p:nvSpPr>
          <p:spPr>
            <a:xfrm>
              <a:off x="5105400" y="5814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E145DAFA-34BE-6847-A700-7ED25DAA281E}"/>
                </a:ext>
              </a:extLst>
            </p:cNvPr>
            <p:cNvSpPr/>
            <p:nvPr/>
          </p:nvSpPr>
          <p:spPr>
            <a:xfrm>
              <a:off x="3200400" y="3200400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5-Point Star 16">
              <a:extLst>
                <a:ext uri="{FF2B5EF4-FFF2-40B4-BE49-F238E27FC236}">
                  <a16:creationId xmlns:a16="http://schemas.microsoft.com/office/drawing/2014/main" id="{12674C90-5666-9440-BCEA-E591AB5FE461}"/>
                </a:ext>
              </a:extLst>
            </p:cNvPr>
            <p:cNvSpPr/>
            <p:nvPr/>
          </p:nvSpPr>
          <p:spPr>
            <a:xfrm>
              <a:off x="4343400" y="4671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0225C1-484A-B14C-96A0-BA1461317D90}"/>
                </a:ext>
              </a:extLst>
            </p:cNvPr>
            <p:cNvSpPr txBox="1"/>
            <p:nvPr/>
          </p:nvSpPr>
          <p:spPr>
            <a:xfrm>
              <a:off x="3783362" y="1658033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c[0,:,t]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2B06B2-CA5B-2546-B194-A6C7F0DB3D92}"/>
                </a:ext>
              </a:extLst>
            </p:cNvPr>
            <p:cNvSpPr txBox="1"/>
            <p:nvPr/>
          </p:nvSpPr>
          <p:spPr>
            <a:xfrm>
              <a:off x="3578810" y="3182034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c[1,:,t]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54D84-12C3-FE43-BB4E-703123207C36}"/>
                </a:ext>
              </a:extLst>
            </p:cNvPr>
            <p:cNvSpPr txBox="1"/>
            <p:nvPr/>
          </p:nvSpPr>
          <p:spPr>
            <a:xfrm>
              <a:off x="4585855" y="4620120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c[2,:,t]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46DAB7-9B8A-4744-BA23-EA7F5DD34884}"/>
              </a:ext>
            </a:extLst>
          </p:cNvPr>
          <p:cNvGrpSpPr/>
          <p:nvPr/>
        </p:nvGrpSpPr>
        <p:grpSpPr>
          <a:xfrm>
            <a:off x="2610196" y="1447800"/>
            <a:ext cx="822960" cy="530630"/>
            <a:chOff x="2610196" y="1447800"/>
            <a:chExt cx="822960" cy="5306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5077F6-150F-CD4B-A5BF-CCC7021D7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196" y="1870364"/>
              <a:ext cx="822960" cy="1080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24C57D-6EE3-D54A-AB47-70B8CBC43ED7}"/>
                </a:ext>
              </a:extLst>
            </p:cNvPr>
            <p:cNvSpPr txBox="1"/>
            <p:nvPr/>
          </p:nvSpPr>
          <p:spPr>
            <a:xfrm>
              <a:off x="2819400" y="1447800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004DC-119F-6F4D-A180-8946C513F5F2}"/>
              </a:ext>
            </a:extLst>
          </p:cNvPr>
          <p:cNvGrpSpPr/>
          <p:nvPr/>
        </p:nvGrpSpPr>
        <p:grpSpPr>
          <a:xfrm>
            <a:off x="2748544" y="3020888"/>
            <a:ext cx="451856" cy="457198"/>
            <a:chOff x="2748544" y="3020888"/>
            <a:chExt cx="451856" cy="45719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90A392-4C7F-5340-870A-91F4CC3A5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850" y="3376008"/>
              <a:ext cx="444550" cy="1020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E0F658-424B-9A4B-BB17-4B0ABBD5DDE5}"/>
                </a:ext>
              </a:extLst>
            </p:cNvPr>
            <p:cNvSpPr txBox="1"/>
            <p:nvPr/>
          </p:nvSpPr>
          <p:spPr>
            <a:xfrm>
              <a:off x="2748544" y="3020888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5CCEF-B384-B147-904F-5F10D7BF3C65}"/>
              </a:ext>
            </a:extLst>
          </p:cNvPr>
          <p:cNvGrpSpPr/>
          <p:nvPr/>
        </p:nvGrpSpPr>
        <p:grpSpPr>
          <a:xfrm>
            <a:off x="3783362" y="4292082"/>
            <a:ext cx="537253" cy="454485"/>
            <a:chOff x="3783362" y="4292082"/>
            <a:chExt cx="537253" cy="45448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D4CC6-3534-D34B-97D7-1F9E8AB7455B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62" y="4545021"/>
              <a:ext cx="464442" cy="2015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26D1AA-A51A-6446-A1DE-5BA51EC05F24}"/>
                </a:ext>
              </a:extLst>
            </p:cNvPr>
            <p:cNvSpPr txBox="1"/>
            <p:nvPr/>
          </p:nvSpPr>
          <p:spPr>
            <a:xfrm>
              <a:off x="3959619" y="4292082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547A19-A5CF-014F-8D2F-D8258BB49FB9}"/>
              </a:ext>
            </a:extLst>
          </p:cNvPr>
          <p:cNvSpPr txBox="1"/>
          <p:nvPr/>
        </p:nvSpPr>
        <p:spPr>
          <a:xfrm>
            <a:off x="5599723" y="2132466"/>
            <a:ext cx="32496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>
                <a:latin typeface="Gill Sans MT" pitchFamily="34" charset="0"/>
              </a:rPr>
              <a:t>δ</a:t>
            </a:r>
            <a:r>
              <a:rPr lang="en-IT" baseline="-25000" dirty="0">
                <a:latin typeface="Gill Sans MT" pitchFamily="34" charset="0"/>
              </a:rPr>
              <a:t>i</a:t>
            </a:r>
            <a:r>
              <a:rPr lang="en-IT" dirty="0">
                <a:latin typeface="Andale Mono" panose="020B0509000000000004" pitchFamily="49" charset="0"/>
              </a:rPr>
              <a:t> = c[:,:,t]-c[:,:,0] </a:t>
            </a:r>
            <a:br>
              <a:rPr lang="en-IT" dirty="0">
                <a:latin typeface="Andale Mono" panose="020B0509000000000004" pitchFamily="49" charset="0"/>
              </a:rPr>
            </a:br>
            <a:r>
              <a:rPr lang="en-IT" dirty="0">
                <a:latin typeface="Gill Sans MT" panose="020B0502020104020203" pitchFamily="34" charset="77"/>
              </a:rPr>
              <a:t>(vectors)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/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sz="1600" b="1" dirty="0">
                    <a:latin typeface="Gill Sans MT" pitchFamily="34" charset="0"/>
                  </a:rPr>
                  <a:t>| δ</a:t>
                </a:r>
                <a:r>
                  <a:rPr lang="en-IT" sz="1400" baseline="-25000" dirty="0">
                    <a:latin typeface="Gill Sans MT" pitchFamily="34" charset="0"/>
                  </a:rPr>
                  <a:t>i</a:t>
                </a:r>
                <a:r>
                  <a:rPr lang="en-IT" sz="1400" b="1" dirty="0">
                    <a:latin typeface="Gill Sans MT" pitchFamily="34" charset="0"/>
                  </a:rPr>
                  <a:t> | </a:t>
                </a:r>
                <a:r>
                  <a:rPr lang="en-IT" sz="1400" dirty="0">
                    <a:latin typeface="Andale Mono" panose="020B0509000000000004" pitchFamily="49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T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𝑖𝑥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T" sz="1400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1AF333E-4997-E64C-B7E0-FFBCFAF5023D}"/>
              </a:ext>
            </a:extLst>
          </p:cNvPr>
          <p:cNvSpPr txBox="1"/>
          <p:nvPr/>
        </p:nvSpPr>
        <p:spPr>
          <a:xfrm>
            <a:off x="2610196" y="374176"/>
            <a:ext cx="670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Coordinates array:     </a:t>
            </a:r>
            <a:r>
              <a:rPr lang="en-IT" sz="1600" dirty="0">
                <a:latin typeface="Andale Mono" panose="020B0509000000000004" pitchFamily="49" charset="0"/>
              </a:rPr>
              <a:t>coords[ </a:t>
            </a:r>
            <a:r>
              <a:rPr lang="en-IT" sz="16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rPr>
              <a:t>atom_index</a:t>
            </a:r>
            <a:r>
              <a:rPr lang="en-IT" sz="1600" dirty="0">
                <a:latin typeface="Andale Mono" panose="020B0509000000000004" pitchFamily="49" charset="0"/>
              </a:rPr>
              <a:t> , axis , </a:t>
            </a:r>
            <a:r>
              <a:rPr lang="en-IT" sz="16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frame</a:t>
            </a:r>
            <a:r>
              <a:rPr lang="en-IT" sz="1600" dirty="0">
                <a:latin typeface="Andale Mono" panose="020B0509000000000004" pitchFamily="49" charset="0"/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0502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06DD-0944-6C46-81D6-269EF855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 files (directory </a:t>
            </a:r>
            <a:r>
              <a:rPr lang="en-IT" sz="3600" u="sng" dirty="0">
                <a:latin typeface="Andale Mono" panose="020B0509000000000004" pitchFamily="49" charset="0"/>
              </a:rPr>
              <a:t>data</a:t>
            </a:r>
            <a:r>
              <a:rPr lang="en-IT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B21CB0-539D-2E40-A390-1CE0BE1C7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294586"/>
              </p:ext>
            </p:extLst>
          </p:nvPr>
        </p:nvGraphicFramePr>
        <p:xfrm>
          <a:off x="457200" y="1406077"/>
          <a:ext cx="8229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8475530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2047085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50705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Apo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In complex with nanobody Nb11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5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2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D187N mutant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151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291AAF-6F45-BD4A-965D-4C78CD69A905}"/>
              </a:ext>
            </a:extLst>
          </p:cNvPr>
          <p:cNvSpPr txBox="1"/>
          <p:nvPr/>
        </p:nvSpPr>
        <p:spPr>
          <a:xfrm>
            <a:off x="685800" y="3810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2800" dirty="0">
                <a:latin typeface="Gill Sans MT" pitchFamily="34" charset="0"/>
              </a:rPr>
              <a:t>For each combination you will find: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PDB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PSF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an </a:t>
            </a:r>
            <a:r>
              <a:rPr lang="en-IT" sz="2800" i="1" dirty="0">
                <a:latin typeface="Gill Sans MT" pitchFamily="34" charset="0"/>
              </a:rPr>
              <a:t>unwrapped</a:t>
            </a:r>
            <a:r>
              <a:rPr lang="en-IT" sz="2800" dirty="0">
                <a:latin typeface="Gill Sans MT" pitchFamily="34" charset="0"/>
              </a:rPr>
              <a:t> trajectory in XTC format (1 ns/frame)</a:t>
            </a:r>
          </a:p>
          <a:p>
            <a:pPr algn="l"/>
            <a:endParaRPr lang="en-IT" sz="2800" dirty="0">
              <a:latin typeface="Gill Sans MT" pitchFamily="34" charset="0"/>
            </a:endParaRPr>
          </a:p>
          <a:p>
            <a:pPr algn="l"/>
            <a:r>
              <a:rPr lang="en-IT" sz="2800" dirty="0">
                <a:latin typeface="Gill Sans MT" pitchFamily="34" charset="0"/>
              </a:rPr>
              <a:t>IF present, Nb was held restrained</a:t>
            </a:r>
          </a:p>
        </p:txBody>
      </p:sp>
    </p:spTree>
    <p:extLst>
      <p:ext uri="{BB962C8B-B14F-4D97-AF65-F5344CB8AC3E}">
        <p14:creationId xmlns:p14="http://schemas.microsoft.com/office/powerpoint/2010/main" val="328034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6E88-2C02-9B4F-9397-A4280574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IT" dirty="0"/>
              <a:t>Useful for RMSD-based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7025C-8748-804C-993A-F2660C6B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MoleculeKit</a:t>
            </a:r>
            <a:r>
              <a:rPr lang="en-US" dirty="0"/>
              <a:t> has ready-made </a:t>
            </a:r>
            <a:r>
              <a:rPr lang="en-US" i="1" dirty="0"/>
              <a:t>projections</a:t>
            </a:r>
            <a:endParaRPr lang="en-US" dirty="0"/>
          </a:p>
          <a:p>
            <a:r>
              <a:rPr lang="en-US" dirty="0" err="1"/>
              <a:t>MetricRmsd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moleculekit.projections.metricrmsd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https://software.acellera.com/docs/latest/moleculekit/moleculekit.projections.metricrmsd.html</a:t>
            </a:r>
            <a:endParaRPr lang="en-US" dirty="0"/>
          </a:p>
          <a:p>
            <a:r>
              <a:rPr lang="en-US" dirty="0" err="1"/>
              <a:t>MetricFluctuation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moleculekit.projections.metricfluctuation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</a:p>
          <a:p>
            <a:pPr lvl="1"/>
            <a:r>
              <a:rPr lang="en-US" dirty="0">
                <a:hlinkClick r:id="rId3"/>
              </a:rPr>
              <a:t>https://software.acellera.com/docs/latest/moleculekit/moleculekit.projections.metricfluctuation.html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4788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EBFA13-A753-F749-A17A-3F17619B048B}"/>
              </a:ext>
            </a:extLst>
          </p:cNvPr>
          <p:cNvSpPr txBox="1"/>
          <p:nvPr/>
        </p:nvSpPr>
        <p:spPr>
          <a:xfrm>
            <a:off x="688442" y="1443841"/>
            <a:ext cx="77671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1.</a:t>
            </a: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 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Finnish-type amyloidogenic gelsolin variant -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an example of protein dynamics playing a role in proteotoxicity and drug design discovered by MD.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II.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MD analysis libraries: intro and reproduction of 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the analysis* shown in the paper.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BB038357-E733-EC43-AFDF-533F7AF6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1165" y="5414159"/>
            <a:ext cx="1152835" cy="1152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B21AF7-9F0F-A94A-B02A-EA3BFE14AB6F}"/>
              </a:ext>
            </a:extLst>
          </p:cNvPr>
          <p:cNvSpPr/>
          <p:nvPr/>
        </p:nvSpPr>
        <p:spPr>
          <a:xfrm>
            <a:off x="6459977" y="5667410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* Marked with</a:t>
            </a:r>
            <a:b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this symbol </a:t>
            </a: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228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124200"/>
          </a:xfrm>
        </p:spPr>
        <p:txBody>
          <a:bodyPr>
            <a:normAutofit/>
          </a:bodyPr>
          <a:lstStyle/>
          <a:p>
            <a:r>
              <a:rPr lang="en-IT" dirty="0"/>
              <a:t>Now we open the Colaboratory Notebook and attempt to solve the exercises. </a:t>
            </a:r>
            <a:r>
              <a:rPr lang="en-IT" dirty="0">
                <a:sym typeface="Wingdings" pitchFamily="2" charset="2"/>
              </a:rPr>
              <a:t>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9944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80CF90-BA2A-0B48-A588-0558452C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93994" y="2057400"/>
            <a:ext cx="8756012" cy="4495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79B14-0C9D-9B49-987F-25395498CD76}"/>
              </a:ext>
            </a:extLst>
          </p:cNvPr>
          <p:cNvSpPr txBox="1"/>
          <p:nvPr/>
        </p:nvSpPr>
        <p:spPr>
          <a:xfrm>
            <a:off x="723900" y="338051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Giorgino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Mattioni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D, Hassan A, Milani M, Mastrangelo 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Barbiroli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A, et al. Nanobody interaction unveils structure, dynamics and proteotoxicity of the Finnish-type amyloidogenic gelsolin variant.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Biochimica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Biophysica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Acta (BBA) - Molecular Basis of Disease. 2019 Mar 1;1865(3):648–60.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Journal link.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/>
              </a:rPr>
              <a:t>Preprint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endParaRPr kumimoji="0" lang="en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97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124200"/>
          </a:xfrm>
        </p:spPr>
        <p:txBody>
          <a:bodyPr>
            <a:normAutofit/>
          </a:bodyPr>
          <a:lstStyle/>
          <a:p>
            <a:r>
              <a:rPr lang="it-IT" dirty="0"/>
              <a:t>Part II.</a:t>
            </a:r>
          </a:p>
          <a:p>
            <a:r>
              <a:rPr lang="it-IT" dirty="0"/>
              <a:t>MD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libraries</a:t>
            </a:r>
            <a:endParaRPr lang="it-IT" dirty="0"/>
          </a:p>
          <a:p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Practice</a:t>
            </a:r>
            <a:r>
              <a:rPr lang="it-IT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CDCB-2A36-2645-A9A3-7BB4FA8B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Analysis of MD trajectories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14DD-CF86-0745-90ED-FD0AEEE9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I</a:t>
            </a:r>
            <a:r>
              <a:rPr lang="en-US" dirty="0"/>
              <a:t>n</a:t>
            </a:r>
            <a:r>
              <a:rPr lang="en-IT" dirty="0"/>
              <a:t>teractive:  VMD, Chimera, PyMol…</a:t>
            </a:r>
          </a:p>
          <a:p>
            <a:pPr lvl="1"/>
            <a:r>
              <a:rPr lang="en-IT" dirty="0">
                <a:solidFill>
                  <a:srgbClr val="006600"/>
                </a:solidFill>
              </a:rPr>
              <a:t>Intuitive</a:t>
            </a:r>
          </a:p>
          <a:p>
            <a:pPr lvl="1"/>
            <a:r>
              <a:rPr lang="en-IT" dirty="0">
                <a:solidFill>
                  <a:srgbClr val="C00000"/>
                </a:solidFill>
              </a:rPr>
              <a:t>Suitable for one-off tasks</a:t>
            </a:r>
          </a:p>
          <a:p>
            <a:r>
              <a:rPr lang="en-IT" dirty="0"/>
              <a:t>Scripted: for…</a:t>
            </a:r>
          </a:p>
          <a:p>
            <a:pPr lvl="1"/>
            <a:r>
              <a:rPr lang="en-IT" dirty="0"/>
              <a:t>repeated analysis (e.g. ensembles)</a:t>
            </a:r>
          </a:p>
          <a:p>
            <a:pPr lvl="1"/>
            <a:r>
              <a:rPr lang="en-IT" dirty="0"/>
              <a:t>custom tasks (your own ideas)</a:t>
            </a:r>
          </a:p>
          <a:p>
            <a:pPr lvl="1"/>
            <a:r>
              <a:rPr lang="en-IT" dirty="0"/>
              <a:t>automated analysis, e.g. machine learning</a:t>
            </a:r>
          </a:p>
          <a:p>
            <a:r>
              <a:rPr lang="en-IT" dirty="0">
                <a:solidFill>
                  <a:schemeClr val="tx2"/>
                </a:solidFill>
              </a:rPr>
              <a:t>Analysis libraries are needed</a:t>
            </a:r>
          </a:p>
          <a:p>
            <a:pPr lvl="1"/>
            <a:endParaRPr lang="en-IT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1EEFC54-651C-0341-9DA1-2B55A4A69DF2}"/>
              </a:ext>
            </a:extLst>
          </p:cNvPr>
          <p:cNvSpPr/>
          <p:nvPr/>
        </p:nvSpPr>
        <p:spPr>
          <a:xfrm rot="10800000">
            <a:off x="6096001" y="5486399"/>
            <a:ext cx="9144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26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FDC057-102B-DE44-A191-BEE3834B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60005"/>
            <a:ext cx="4100946" cy="563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334461-F42B-3D48-AF15-8920FF54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4950"/>
            <a:ext cx="44704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8DF38F-8AD0-FD43-BF57-DFFF7069C580}"/>
              </a:ext>
            </a:extLst>
          </p:cNvPr>
          <p:cNvSpPr txBox="1"/>
          <p:nvPr/>
        </p:nvSpPr>
        <p:spPr>
          <a:xfrm>
            <a:off x="4876800" y="236335"/>
            <a:ext cx="396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Springer, ISBN 978-1-4939-9608-7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Preprint here</a:t>
            </a:r>
            <a:r>
              <a:rPr lang="en-US" sz="1400" dirty="0"/>
              <a:t>.</a:t>
            </a:r>
            <a:endParaRPr lang="en-IT" sz="14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8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EBDC-A2BA-DD49-A3D5-CEC8C4FB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MD analysis libraries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A2D317-3FAB-BD44-8E4D-EF038A837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275546"/>
              </p:ext>
            </p:extLst>
          </p:nvPr>
        </p:nvGraphicFramePr>
        <p:xfrm>
          <a:off x="2133600" y="1295400"/>
          <a:ext cx="6324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782">
                  <a:extLst>
                    <a:ext uri="{9D8B030D-6E8A-4147-A177-3AD203B41FA5}">
                      <a16:colId xmlns:a16="http://schemas.microsoft.com/office/drawing/2014/main" val="3868842274"/>
                    </a:ext>
                  </a:extLst>
                </a:gridCol>
                <a:gridCol w="2874818">
                  <a:extLst>
                    <a:ext uri="{9D8B030D-6E8A-4147-A177-3AD203B41FA5}">
                      <a16:colId xmlns:a16="http://schemas.microsoft.com/office/drawing/2014/main" val="21745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L</a:t>
                      </a:r>
                      <a:r>
                        <a:rPr lang="en-US" sz="2800" dirty="0" err="1"/>
                        <a:t>i</a:t>
                      </a:r>
                      <a:r>
                        <a:rPr lang="en-IT" sz="2800" dirty="0"/>
                        <a:t>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0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VMD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TCL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56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Bio3D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02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/>
                        <a:t>MDAnalysis</a:t>
                      </a:r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5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MDTraj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2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HTMD/MoleculeKit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9063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F605865A-F9AC-F248-A1D6-AE9FFF981B40}"/>
              </a:ext>
            </a:extLst>
          </p:cNvPr>
          <p:cNvSpPr/>
          <p:nvPr/>
        </p:nvSpPr>
        <p:spPr>
          <a:xfrm>
            <a:off x="457200" y="3870960"/>
            <a:ext cx="1143000" cy="533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BD812-B9C4-2748-80D5-1FFE95FE6C80}"/>
              </a:ext>
            </a:extLst>
          </p:cNvPr>
          <p:cNvSpPr txBox="1"/>
          <p:nvPr/>
        </p:nvSpPr>
        <p:spPr>
          <a:xfrm>
            <a:off x="1752600" y="477777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We’ll show examples for </a:t>
            </a:r>
            <a:r>
              <a:rPr lang="en-IT" sz="2400" b="1" dirty="0">
                <a:latin typeface="Gill Sans MT" pitchFamily="34" charset="0"/>
              </a:rPr>
              <a:t>HTMD</a:t>
            </a:r>
            <a:r>
              <a:rPr lang="en-IT" sz="2400" dirty="0">
                <a:latin typeface="Gill Sans MT" pitchFamily="34" charset="0"/>
              </a:rPr>
              <a:t>, </a:t>
            </a:r>
            <a:br>
              <a:rPr lang="en-IT" sz="2400" dirty="0">
                <a:latin typeface="Gill Sans MT" pitchFamily="34" charset="0"/>
              </a:rPr>
            </a:br>
            <a:r>
              <a:rPr lang="en-IT" sz="2400" dirty="0">
                <a:latin typeface="Gill Sans MT" pitchFamily="34" charset="0"/>
              </a:rPr>
              <a:t>but there are </a:t>
            </a:r>
            <a:r>
              <a:rPr lang="en-IT" sz="2400" i="1" dirty="0">
                <a:latin typeface="Gill Sans MT" pitchFamily="34" charset="0"/>
              </a:rPr>
              <a:t>direct</a:t>
            </a:r>
            <a:r>
              <a:rPr lang="en-IT" sz="2400" dirty="0">
                <a:latin typeface="Gill Sans MT" pitchFamily="34" charset="0"/>
              </a:rPr>
              <a:t> equivalents in the others.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In fact, converting is a useful exercise.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See the Chapter.</a:t>
            </a:r>
          </a:p>
        </p:txBody>
      </p:sp>
    </p:spTree>
    <p:extLst>
      <p:ext uri="{BB962C8B-B14F-4D97-AF65-F5344CB8AC3E}">
        <p14:creationId xmlns:p14="http://schemas.microsoft.com/office/powerpoint/2010/main" val="147820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1B2-2ED7-4D4B-8D82-12DDDC55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MoleculeKit*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145-166C-ED45-99C3-F0C16CC2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61" y="1143000"/>
            <a:ext cx="8229600" cy="4293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https://github.com/Acellera/moleculekit</a:t>
            </a:r>
            <a:r>
              <a:rPr lang="en-US" sz="2400" dirty="0"/>
              <a:t> </a:t>
            </a:r>
            <a:endParaRPr lang="en-IT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8257D-07BD-6F4F-81FD-76B1CCFC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828800"/>
            <a:ext cx="8263551" cy="480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47FFC-15F7-EF4D-9CD5-D1772C4D6F64}"/>
              </a:ext>
            </a:extLst>
          </p:cNvPr>
          <p:cNvSpPr txBox="1"/>
          <p:nvPr/>
        </p:nvSpPr>
        <p:spPr>
          <a:xfrm>
            <a:off x="6477000" y="315532"/>
            <a:ext cx="221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part of HTMD</a:t>
            </a:r>
          </a:p>
        </p:txBody>
      </p:sp>
    </p:spTree>
    <p:extLst>
      <p:ext uri="{BB962C8B-B14F-4D97-AF65-F5344CB8AC3E}">
        <p14:creationId xmlns:p14="http://schemas.microsoft.com/office/powerpoint/2010/main" val="3737039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89A88-BE95-384B-ABCE-ACB8DEC22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55927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T" b="1" dirty="0"/>
              <a:t>Please clone or download…</a:t>
            </a:r>
          </a:p>
          <a:p>
            <a:pPr marL="514350" indent="-514350">
              <a:buAutoNum type="arabicPeriod"/>
            </a:pPr>
            <a:endParaRPr lang="en-IT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github.com/giorginolab/GSN-Tutorial-BCN-2020</a:t>
            </a:r>
            <a:endParaRPr lang="en-US" dirty="0"/>
          </a:p>
          <a:p>
            <a:pPr marL="0" indent="0">
              <a:buNone/>
            </a:pPr>
            <a:r>
              <a:rPr lang="en-IT" dirty="0"/>
              <a:t>which contains the papers and </a:t>
            </a:r>
            <a:r>
              <a:rPr lang="en-IT" b="1" dirty="0"/>
              <a:t>data files</a:t>
            </a:r>
            <a:r>
              <a:rPr lang="en-IT" dirty="0"/>
              <a:t>.</a:t>
            </a:r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r>
              <a:rPr lang="en-IT" b="1" dirty="0"/>
              <a:t>2. Open the Colaboratory link</a:t>
            </a:r>
          </a:p>
          <a:p>
            <a:pPr marL="0" indent="0">
              <a:buNone/>
            </a:pPr>
            <a:endParaRPr lang="en-IT" b="1" dirty="0"/>
          </a:p>
          <a:p>
            <a:pPr marL="0" indent="0">
              <a:buNone/>
            </a:pPr>
            <a:r>
              <a:rPr lang="en-IT" dirty="0"/>
              <a:t>It is a “live” Python notebook to run your code on Google’s servers. (Account needed)</a:t>
            </a:r>
          </a:p>
          <a:p>
            <a:pPr marL="0" indent="0">
              <a:buNone/>
            </a:pPr>
            <a:r>
              <a:rPr lang="en-IT" dirty="0"/>
              <a:t>Alternatively, work locally on your PC.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F108D-E53A-C24E-BF0A-087159D3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634581"/>
            <a:ext cx="1919090" cy="4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77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Gill Sans MT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11949</TotalTime>
  <Words>743</Words>
  <Application>Microsoft Macintosh PowerPoint</Application>
  <PresentationFormat>On-screen Show (4:3)</PresentationFormat>
  <Paragraphs>132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Andale Mono</vt:lpstr>
      <vt:lpstr>Arial</vt:lpstr>
      <vt:lpstr>Calibri</vt:lpstr>
      <vt:lpstr>Cambria Math</vt:lpstr>
      <vt:lpstr>Gill Sans Light</vt:lpstr>
      <vt:lpstr>Gill Sans MT</vt:lpstr>
      <vt:lpstr>Times New Roman</vt:lpstr>
      <vt:lpstr>Tema di Office</vt:lpstr>
      <vt:lpstr>1_Tema di Office</vt:lpstr>
      <vt:lpstr>Molecular dynamics analysis libraries, part 2 with an example based on the dynamics  in the physiopathology of gelsolin</vt:lpstr>
      <vt:lpstr>PowerPoint Presentation</vt:lpstr>
      <vt:lpstr>PowerPoint Presentation</vt:lpstr>
      <vt:lpstr>PowerPoint Presentation</vt:lpstr>
      <vt:lpstr>Analysis of MD trajectories</vt:lpstr>
      <vt:lpstr>PowerPoint Presentation</vt:lpstr>
      <vt:lpstr>MD analysis libraries</vt:lpstr>
      <vt:lpstr>MoleculeKit*</vt:lpstr>
      <vt:lpstr>PowerPoint Presentation</vt:lpstr>
      <vt:lpstr>Loading a trajectory</vt:lpstr>
      <vt:lpstr>Access molecular  data</vt:lpstr>
      <vt:lpstr>Access molecular data</vt:lpstr>
      <vt:lpstr>Selections</vt:lpstr>
      <vt:lpstr>Filters</vt:lpstr>
      <vt:lpstr>Alignment</vt:lpstr>
      <vt:lpstr>RMSD</vt:lpstr>
      <vt:lpstr>PowerPoint Presentation</vt:lpstr>
      <vt:lpstr>Data files (directory data)</vt:lpstr>
      <vt:lpstr>Useful for RMSD-based calculations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1537</cp:revision>
  <cp:lastPrinted>2020-02-01T14:42:12Z</cp:lastPrinted>
  <dcterms:created xsi:type="dcterms:W3CDTF">1601-01-01T00:00:00Z</dcterms:created>
  <dcterms:modified xsi:type="dcterms:W3CDTF">2020-04-23T21:00:05Z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